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83" r:id="rId2"/>
  </p:sldMasterIdLst>
  <p:notesMasterIdLst>
    <p:notesMasterId r:id="rId15"/>
  </p:notesMasterIdLst>
  <p:handoutMasterIdLst>
    <p:handoutMasterId r:id="rId16"/>
  </p:handoutMasterIdLst>
  <p:sldIdLst>
    <p:sldId id="314" r:id="rId3"/>
    <p:sldId id="325" r:id="rId4"/>
    <p:sldId id="326" r:id="rId5"/>
    <p:sldId id="327" r:id="rId6"/>
    <p:sldId id="328" r:id="rId7"/>
    <p:sldId id="339" r:id="rId8"/>
    <p:sldId id="340" r:id="rId9"/>
    <p:sldId id="341" r:id="rId10"/>
    <p:sldId id="324" r:id="rId11"/>
    <p:sldId id="319" r:id="rId12"/>
    <p:sldId id="320" r:id="rId13"/>
    <p:sldId id="321" r:id="rId14"/>
  </p:sldIdLst>
  <p:sldSz cx="9144000" cy="5143500" type="screen16x9"/>
  <p:notesSz cx="10234613" cy="70993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Yang" initials="JY" lastIdx="1" clrIdx="0">
    <p:extLst>
      <p:ext uri="{19B8F6BF-5375-455C-9EA6-DF929625EA0E}">
        <p15:presenceInfo xmlns:p15="http://schemas.microsoft.com/office/powerpoint/2012/main" userId="S-1-5-21-371022234-4192423659-2099070506-1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3822" autoAdjust="0"/>
  </p:normalViewPr>
  <p:slideViewPr>
    <p:cSldViewPr snapToGrid="0">
      <p:cViewPr varScale="1">
        <p:scale>
          <a:sx n="107" d="100"/>
          <a:sy n="107" d="100"/>
        </p:scale>
        <p:origin x="49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82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8" cy="356198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248" y="0"/>
            <a:ext cx="4434998" cy="356198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E705C521-6D46-4557-99B8-BCE8690B451E}" type="datetimeFigureOut">
              <a:rPr lang="de-DE" smtClean="0"/>
              <a:t>14.11.2023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743105"/>
            <a:ext cx="4434998" cy="356197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r>
              <a:rPr lang="de-DE" dirty="0"/>
              <a:t>M</a:t>
            </a:r>
            <a:r>
              <a:rPr lang="en-US" altLang="zh-CN" dirty="0" err="1"/>
              <a:t>ade</a:t>
            </a:r>
            <a:r>
              <a:rPr lang="en-US" altLang="zh-CN" dirty="0"/>
              <a:t> by Jenny Yang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248" y="6743105"/>
            <a:ext cx="4434998" cy="356197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F291575E-DABD-4D97-862C-344B18102D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1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AF583-3B36-4F88-A00D-797CE20F5935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005" y="3416958"/>
            <a:ext cx="8188606" cy="27947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dirty="0"/>
              <a:t>Made BY Jenny Yang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D30C3-548F-4A9D-BBF8-7F85F27C24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5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2101933"/>
            <a:ext cx="6858000" cy="53054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de-DE" dirty="0"/>
              <a:t>Willkommen bei Müller</a:t>
            </a:r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3099462" y="1870472"/>
            <a:ext cx="2872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 userDrawn="1"/>
        </p:nvCxnSpPr>
        <p:spPr>
          <a:xfrm>
            <a:off x="3099462" y="2866515"/>
            <a:ext cx="2872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33" y="4353599"/>
            <a:ext cx="920728" cy="3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5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feld mit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/>
          <p:cNvSpPr>
            <a:spLocks noGrp="1"/>
          </p:cNvSpPr>
          <p:nvPr>
            <p:ph type="pic" sz="quarter" idx="10"/>
          </p:nvPr>
        </p:nvSpPr>
        <p:spPr>
          <a:xfrm>
            <a:off x="0" y="908342"/>
            <a:ext cx="4572797" cy="3735657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pic>
        <p:nvPicPr>
          <p:cNvPr id="8" name="Grafik 7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  <p:sp>
        <p:nvSpPr>
          <p:cNvPr id="10" name="Textplatzhalter 108"/>
          <p:cNvSpPr>
            <a:spLocks noGrp="1"/>
          </p:cNvSpPr>
          <p:nvPr>
            <p:ph type="body" sz="quarter" idx="11"/>
          </p:nvPr>
        </p:nvSpPr>
        <p:spPr>
          <a:xfrm>
            <a:off x="4786313" y="1069659"/>
            <a:ext cx="3523668" cy="3392263"/>
          </a:xfrm>
        </p:spPr>
        <p:txBody>
          <a:bodyPr/>
          <a:lstStyle>
            <a:lvl1pPr marL="171448" indent="-171448">
              <a:buFont typeface="Symbol" panose="05050102010706020507" pitchFamily="18" charset="2"/>
              <a:buChar char="-"/>
              <a:defRPr sz="1800">
                <a:latin typeface="+mj-lt"/>
              </a:defRPr>
            </a:lvl1pPr>
            <a:lvl2pPr marL="514345" indent="-171448">
              <a:buFont typeface="Symbol" panose="05050102010706020507" pitchFamily="18" charset="2"/>
              <a:buChar char="-"/>
              <a:defRPr sz="1500">
                <a:latin typeface="+mj-lt"/>
              </a:defRPr>
            </a:lvl2pPr>
            <a:lvl3pPr marL="857241" indent="-171448">
              <a:buFont typeface="Symbol" panose="05050102010706020507" pitchFamily="18" charset="2"/>
              <a:buChar char="-"/>
              <a:defRPr sz="1350">
                <a:latin typeface="+mj-lt"/>
              </a:defRPr>
            </a:lvl3pPr>
            <a:lvl4pPr marL="1200138" indent="-171448">
              <a:buFont typeface="Symbol" panose="05050102010706020507" pitchFamily="18" charset="2"/>
              <a:buChar char="-"/>
              <a:defRPr>
                <a:latin typeface="+mj-lt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4778374" y="908343"/>
            <a:ext cx="3531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4778374" y="4644000"/>
            <a:ext cx="3531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83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Bild und Headline + Textfeld mit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1"/>
          </p:nvPr>
        </p:nvSpPr>
        <p:spPr>
          <a:xfrm>
            <a:off x="4786313" y="1547812"/>
            <a:ext cx="3523668" cy="2914111"/>
          </a:xfrm>
        </p:spPr>
        <p:txBody>
          <a:bodyPr/>
          <a:lstStyle>
            <a:lvl1pPr marL="171448" indent="-171448">
              <a:buFont typeface="Symbol" panose="05050102010706020507" pitchFamily="18" charset="2"/>
              <a:buChar char="-"/>
              <a:defRPr sz="1800">
                <a:latin typeface="+mj-lt"/>
              </a:defRPr>
            </a:lvl1pPr>
            <a:lvl2pPr marL="514345" indent="-171448">
              <a:buFont typeface="Symbol" panose="05050102010706020507" pitchFamily="18" charset="2"/>
              <a:buChar char="-"/>
              <a:defRPr sz="1500">
                <a:latin typeface="+mj-lt"/>
              </a:defRPr>
            </a:lvl2pPr>
            <a:lvl3pPr marL="857241" indent="-171448">
              <a:buFont typeface="Symbol" panose="05050102010706020507" pitchFamily="18" charset="2"/>
              <a:buChar char="-"/>
              <a:defRPr sz="1350">
                <a:latin typeface="+mj-lt"/>
              </a:defRPr>
            </a:lvl3pPr>
            <a:lvl4pPr marL="1200138" indent="-171448">
              <a:buFont typeface="Symbol" panose="05050102010706020507" pitchFamily="18" charset="2"/>
              <a:buChar char="-"/>
              <a:defRPr>
                <a:latin typeface="+mj-lt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sp>
        <p:nvSpPr>
          <p:cNvPr id="13" name="Bildplatzhalter 30"/>
          <p:cNvSpPr>
            <a:spLocks noGrp="1"/>
          </p:cNvSpPr>
          <p:nvPr>
            <p:ph type="pic" sz="quarter" idx="13"/>
          </p:nvPr>
        </p:nvSpPr>
        <p:spPr>
          <a:xfrm>
            <a:off x="0" y="903580"/>
            <a:ext cx="2286000" cy="1872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30"/>
          <p:cNvSpPr>
            <a:spLocks noGrp="1"/>
          </p:cNvSpPr>
          <p:nvPr>
            <p:ph type="pic" sz="quarter" idx="14"/>
          </p:nvPr>
        </p:nvSpPr>
        <p:spPr>
          <a:xfrm>
            <a:off x="2286000" y="903580"/>
            <a:ext cx="2286000" cy="1872000"/>
          </a:xfrm>
        </p:spPr>
        <p:txBody>
          <a:bodyPr/>
          <a:lstStyle/>
          <a:p>
            <a:endParaRPr lang="de-DE"/>
          </a:p>
        </p:txBody>
      </p:sp>
      <p:pic>
        <p:nvPicPr>
          <p:cNvPr id="12" name="Grafik 11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  <p:sp>
        <p:nvSpPr>
          <p:cNvPr id="17" name="Bildplatzhalter 30"/>
          <p:cNvSpPr>
            <a:spLocks noGrp="1"/>
          </p:cNvSpPr>
          <p:nvPr>
            <p:ph type="pic" sz="quarter" idx="15"/>
          </p:nvPr>
        </p:nvSpPr>
        <p:spPr>
          <a:xfrm>
            <a:off x="2286000" y="2772000"/>
            <a:ext cx="2286000" cy="187200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30"/>
          <p:cNvSpPr>
            <a:spLocks noGrp="1"/>
          </p:cNvSpPr>
          <p:nvPr>
            <p:ph type="pic" sz="quarter" idx="16"/>
          </p:nvPr>
        </p:nvSpPr>
        <p:spPr>
          <a:xfrm>
            <a:off x="0" y="2772000"/>
            <a:ext cx="2286000" cy="1872000"/>
          </a:xfrm>
        </p:spPr>
        <p:txBody>
          <a:bodyPr/>
          <a:lstStyle/>
          <a:p>
            <a:endParaRPr lang="de-DE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4778374" y="908343"/>
            <a:ext cx="3531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 userDrawn="1"/>
        </p:nvCxnSpPr>
        <p:spPr>
          <a:xfrm>
            <a:off x="4778374" y="4644000"/>
            <a:ext cx="3531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786312" y="1069975"/>
            <a:ext cx="3523668" cy="477838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1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Bild und Textfeld mit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1"/>
          </p:nvPr>
        </p:nvSpPr>
        <p:spPr>
          <a:xfrm>
            <a:off x="4786313" y="1069659"/>
            <a:ext cx="3523668" cy="3392263"/>
          </a:xfrm>
        </p:spPr>
        <p:txBody>
          <a:bodyPr/>
          <a:lstStyle>
            <a:lvl1pPr marL="171448" indent="-171448">
              <a:buFont typeface="Symbol" panose="05050102010706020507" pitchFamily="18" charset="2"/>
              <a:buChar char="-"/>
              <a:defRPr sz="1800">
                <a:latin typeface="+mj-lt"/>
              </a:defRPr>
            </a:lvl1pPr>
            <a:lvl2pPr marL="514345" indent="-171448">
              <a:buFont typeface="Symbol" panose="05050102010706020507" pitchFamily="18" charset="2"/>
              <a:buChar char="-"/>
              <a:defRPr sz="1500">
                <a:latin typeface="+mj-lt"/>
              </a:defRPr>
            </a:lvl2pPr>
            <a:lvl3pPr marL="857241" indent="-171448">
              <a:buFont typeface="Symbol" panose="05050102010706020507" pitchFamily="18" charset="2"/>
              <a:buChar char="-"/>
              <a:defRPr sz="1350">
                <a:latin typeface="+mj-lt"/>
              </a:defRPr>
            </a:lvl3pPr>
            <a:lvl4pPr marL="1200138" indent="-171448">
              <a:buFont typeface="Symbol" panose="05050102010706020507" pitchFamily="18" charset="2"/>
              <a:buChar char="-"/>
              <a:defRPr>
                <a:latin typeface="+mj-lt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cxnSp>
        <p:nvCxnSpPr>
          <p:cNvPr id="41" name="Gerader Verbinder 40"/>
          <p:cNvCxnSpPr/>
          <p:nvPr userDrawn="1"/>
        </p:nvCxnSpPr>
        <p:spPr>
          <a:xfrm>
            <a:off x="4778374" y="908343"/>
            <a:ext cx="3531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 userDrawn="1"/>
        </p:nvCxnSpPr>
        <p:spPr>
          <a:xfrm>
            <a:off x="4778374" y="4644000"/>
            <a:ext cx="3531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  <p:sp>
        <p:nvSpPr>
          <p:cNvPr id="13" name="Bildplatzhalter 30"/>
          <p:cNvSpPr>
            <a:spLocks noGrp="1"/>
          </p:cNvSpPr>
          <p:nvPr>
            <p:ph type="pic" sz="quarter" idx="13"/>
          </p:nvPr>
        </p:nvSpPr>
        <p:spPr>
          <a:xfrm>
            <a:off x="0" y="903580"/>
            <a:ext cx="2286000" cy="1872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30"/>
          <p:cNvSpPr>
            <a:spLocks noGrp="1"/>
          </p:cNvSpPr>
          <p:nvPr>
            <p:ph type="pic" sz="quarter" idx="14"/>
          </p:nvPr>
        </p:nvSpPr>
        <p:spPr>
          <a:xfrm>
            <a:off x="2286000" y="903580"/>
            <a:ext cx="2286000" cy="187200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30"/>
          <p:cNvSpPr>
            <a:spLocks noGrp="1"/>
          </p:cNvSpPr>
          <p:nvPr>
            <p:ph type="pic" sz="quarter" idx="15"/>
          </p:nvPr>
        </p:nvSpPr>
        <p:spPr>
          <a:xfrm>
            <a:off x="2286000" y="2772000"/>
            <a:ext cx="2286000" cy="18720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30"/>
          <p:cNvSpPr>
            <a:spLocks noGrp="1"/>
          </p:cNvSpPr>
          <p:nvPr>
            <p:ph type="pic" sz="quarter" idx="16"/>
          </p:nvPr>
        </p:nvSpPr>
        <p:spPr>
          <a:xfrm>
            <a:off x="0" y="2772000"/>
            <a:ext cx="2286000" cy="1872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70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 ganzer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77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2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1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9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00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14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feld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/>
          <p:cNvSpPr>
            <a:spLocks noGrp="1"/>
          </p:cNvSpPr>
          <p:nvPr>
            <p:ph type="pic" sz="quarter" idx="10"/>
          </p:nvPr>
        </p:nvSpPr>
        <p:spPr>
          <a:xfrm>
            <a:off x="0" y="908342"/>
            <a:ext cx="4572797" cy="373565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pic>
        <p:nvPicPr>
          <p:cNvPr id="10" name="Grafik 9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  <p:cxnSp>
        <p:nvCxnSpPr>
          <p:cNvPr id="14" name="Gerader Verbinder 13"/>
          <p:cNvCxnSpPr/>
          <p:nvPr userDrawn="1"/>
        </p:nvCxnSpPr>
        <p:spPr>
          <a:xfrm>
            <a:off x="4778374" y="908343"/>
            <a:ext cx="3531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4778374" y="4644000"/>
            <a:ext cx="3531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08"/>
          <p:cNvSpPr>
            <a:spLocks noGrp="1"/>
          </p:cNvSpPr>
          <p:nvPr>
            <p:ph type="body" sz="quarter" idx="11"/>
          </p:nvPr>
        </p:nvSpPr>
        <p:spPr>
          <a:xfrm>
            <a:off x="4786313" y="1069660"/>
            <a:ext cx="3523668" cy="3392264"/>
          </a:xfrm>
        </p:spPr>
        <p:txBody>
          <a:bodyPr anchor="ctr" anchorCtr="0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35469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8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87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0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58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0B35-20BC-40C8-974E-86BD333E55AF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FD69-9AB8-4EF5-8DD2-A809AB2CC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6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/>
          <p:cNvSpPr>
            <a:spLocks noGrp="1"/>
          </p:cNvSpPr>
          <p:nvPr>
            <p:ph type="pic" sz="quarter" idx="10"/>
          </p:nvPr>
        </p:nvSpPr>
        <p:spPr>
          <a:xfrm>
            <a:off x="0" y="908342"/>
            <a:ext cx="9144000" cy="373565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pic>
        <p:nvPicPr>
          <p:cNvPr id="5" name="Grafik 4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Text zentriert auf blauem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066"/>
            <a:ext cx="9144000" cy="3734934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2833960" y="1781354"/>
            <a:ext cx="3476080" cy="1612323"/>
            <a:chOff x="2833960" y="1532659"/>
            <a:chExt cx="3476080" cy="1612323"/>
          </a:xfrm>
        </p:grpSpPr>
        <p:cxnSp>
          <p:nvCxnSpPr>
            <p:cNvPr id="33" name="Gerader Verbinder 32"/>
            <p:cNvCxnSpPr/>
            <p:nvPr userDrawn="1"/>
          </p:nvCxnSpPr>
          <p:spPr>
            <a:xfrm>
              <a:off x="2833960" y="1532659"/>
              <a:ext cx="347608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Gerader Verbinder 35"/>
            <p:cNvCxnSpPr/>
            <p:nvPr userDrawn="1"/>
          </p:nvCxnSpPr>
          <p:spPr>
            <a:xfrm>
              <a:off x="2833960" y="3144982"/>
              <a:ext cx="347608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33960" y="1371779"/>
            <a:ext cx="3476080" cy="2717826"/>
          </a:xfrm>
        </p:spPr>
        <p:txBody>
          <a:bodyPr anchor="ctr" anchorCtr="0">
            <a:normAutofit/>
          </a:bodyPr>
          <a:lstStyle>
            <a:lvl1pPr marL="0" marR="0" indent="0" algn="ctr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68579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baseline="30000" dirty="0"/>
              <a:t>TEXT</a:t>
            </a:r>
          </a:p>
        </p:txBody>
      </p:sp>
      <p:pic>
        <p:nvPicPr>
          <p:cNvPr id="10" name="Grafik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7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Headline + Textfeld mit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/>
          <p:cNvSpPr>
            <a:spLocks noGrp="1"/>
          </p:cNvSpPr>
          <p:nvPr>
            <p:ph type="pic" sz="quarter" idx="10"/>
          </p:nvPr>
        </p:nvSpPr>
        <p:spPr>
          <a:xfrm>
            <a:off x="0" y="908342"/>
            <a:ext cx="4572797" cy="373565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pic>
        <p:nvPicPr>
          <p:cNvPr id="11" name="Grafik 10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  <p:sp>
        <p:nvSpPr>
          <p:cNvPr id="9" name="Textplatzhalter 108"/>
          <p:cNvSpPr>
            <a:spLocks noGrp="1"/>
          </p:cNvSpPr>
          <p:nvPr>
            <p:ph type="body" sz="quarter" idx="11"/>
          </p:nvPr>
        </p:nvSpPr>
        <p:spPr>
          <a:xfrm>
            <a:off x="4786313" y="1547812"/>
            <a:ext cx="3523668" cy="2914111"/>
          </a:xfrm>
        </p:spPr>
        <p:txBody>
          <a:bodyPr/>
          <a:lstStyle>
            <a:lvl1pPr marL="171448" indent="-171448">
              <a:buFont typeface="Symbol" panose="05050102010706020507" pitchFamily="18" charset="2"/>
              <a:buChar char="-"/>
              <a:defRPr sz="1800">
                <a:latin typeface="+mj-lt"/>
              </a:defRPr>
            </a:lvl1pPr>
            <a:lvl2pPr marL="514345" indent="-171448">
              <a:buFont typeface="Symbol" panose="05050102010706020507" pitchFamily="18" charset="2"/>
              <a:buChar char="-"/>
              <a:defRPr sz="1500">
                <a:latin typeface="+mj-lt"/>
              </a:defRPr>
            </a:lvl2pPr>
            <a:lvl3pPr marL="857241" indent="-171448">
              <a:buFont typeface="Symbol" panose="05050102010706020507" pitchFamily="18" charset="2"/>
              <a:buChar char="-"/>
              <a:defRPr sz="1350">
                <a:latin typeface="+mj-lt"/>
              </a:defRPr>
            </a:lvl3pPr>
            <a:lvl4pPr marL="1200138" indent="-171448">
              <a:buFont typeface="Symbol" panose="05050102010706020507" pitchFamily="18" charset="2"/>
              <a:buChar char="-"/>
              <a:defRPr>
                <a:latin typeface="+mj-lt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778374" y="908343"/>
            <a:ext cx="3531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4778374" y="4644000"/>
            <a:ext cx="35316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786312" y="1069975"/>
            <a:ext cx="3523668" cy="477838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599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xTextfeld mit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pic>
        <p:nvPicPr>
          <p:cNvPr id="11" name="Grafik 10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  <p:cxnSp>
        <p:nvCxnSpPr>
          <p:cNvPr id="14" name="Gerader Verbinder 13"/>
          <p:cNvCxnSpPr/>
          <p:nvPr userDrawn="1"/>
        </p:nvCxnSpPr>
        <p:spPr>
          <a:xfrm>
            <a:off x="834020" y="908343"/>
            <a:ext cx="7475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834020" y="4644000"/>
            <a:ext cx="7475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08"/>
          <p:cNvSpPr>
            <a:spLocks noGrp="1"/>
          </p:cNvSpPr>
          <p:nvPr>
            <p:ph type="body" sz="quarter" idx="11"/>
          </p:nvPr>
        </p:nvSpPr>
        <p:spPr>
          <a:xfrm>
            <a:off x="4682911" y="1547812"/>
            <a:ext cx="3627069" cy="2914111"/>
          </a:xfrm>
        </p:spPr>
        <p:txBody>
          <a:bodyPr/>
          <a:lstStyle>
            <a:lvl1pPr marL="171448" indent="-171448">
              <a:buFont typeface="Symbol" panose="05050102010706020507" pitchFamily="18" charset="2"/>
              <a:buChar char="-"/>
              <a:defRPr sz="1800">
                <a:latin typeface="+mj-lt"/>
              </a:defRPr>
            </a:lvl1pPr>
            <a:lvl2pPr marL="514345" indent="-171448">
              <a:buFont typeface="Symbol" panose="05050102010706020507" pitchFamily="18" charset="2"/>
              <a:buChar char="-"/>
              <a:defRPr sz="1500">
                <a:latin typeface="+mj-lt"/>
              </a:defRPr>
            </a:lvl2pPr>
            <a:lvl3pPr marL="857241" indent="-171448">
              <a:buFont typeface="Symbol" panose="05050102010706020507" pitchFamily="18" charset="2"/>
              <a:buChar char="-"/>
              <a:defRPr sz="1350">
                <a:latin typeface="+mj-lt"/>
              </a:defRPr>
            </a:lvl3pPr>
            <a:lvl4pPr marL="1200138" indent="-171448">
              <a:buFont typeface="Symbol" panose="05050102010706020507" pitchFamily="18" charset="2"/>
              <a:buChar char="-"/>
              <a:defRPr>
                <a:latin typeface="+mj-lt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9" name="Textplatzhalter 108"/>
          <p:cNvSpPr>
            <a:spLocks noGrp="1"/>
          </p:cNvSpPr>
          <p:nvPr>
            <p:ph type="body" sz="quarter" idx="13"/>
          </p:nvPr>
        </p:nvSpPr>
        <p:spPr>
          <a:xfrm>
            <a:off x="841958" y="1547812"/>
            <a:ext cx="3627069" cy="2914111"/>
          </a:xfrm>
        </p:spPr>
        <p:txBody>
          <a:bodyPr/>
          <a:lstStyle>
            <a:lvl1pPr marL="171448" indent="-171448">
              <a:buFont typeface="Symbol" panose="05050102010706020507" pitchFamily="18" charset="2"/>
              <a:buChar char="-"/>
              <a:defRPr sz="1800">
                <a:latin typeface="+mj-lt"/>
              </a:defRPr>
            </a:lvl1pPr>
            <a:lvl2pPr marL="514345" indent="-171448">
              <a:buFont typeface="Symbol" panose="05050102010706020507" pitchFamily="18" charset="2"/>
              <a:buChar char="-"/>
              <a:defRPr sz="1500">
                <a:latin typeface="+mj-lt"/>
              </a:defRPr>
            </a:lvl2pPr>
            <a:lvl3pPr marL="857241" indent="-171448">
              <a:buFont typeface="Symbol" panose="05050102010706020507" pitchFamily="18" charset="2"/>
              <a:buChar char="-"/>
              <a:defRPr sz="1350">
                <a:latin typeface="+mj-lt"/>
              </a:defRPr>
            </a:lvl3pPr>
            <a:lvl4pPr marL="1200138" indent="-171448">
              <a:buFont typeface="Symbol" panose="05050102010706020507" pitchFamily="18" charset="2"/>
              <a:buChar char="-"/>
              <a:defRPr>
                <a:latin typeface="+mj-lt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41958" y="1069975"/>
            <a:ext cx="7468022" cy="477838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745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pic>
        <p:nvPicPr>
          <p:cNvPr id="11" name="Grafik 10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  <p:cxnSp>
        <p:nvCxnSpPr>
          <p:cNvPr id="14" name="Gerader Verbinder 13"/>
          <p:cNvCxnSpPr/>
          <p:nvPr userDrawn="1"/>
        </p:nvCxnSpPr>
        <p:spPr>
          <a:xfrm>
            <a:off x="834020" y="908343"/>
            <a:ext cx="7475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834020" y="4644000"/>
            <a:ext cx="7475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41958" y="1069975"/>
            <a:ext cx="7468022" cy="477838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833400" y="1666800"/>
            <a:ext cx="7477200" cy="29772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65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pic>
        <p:nvPicPr>
          <p:cNvPr id="11" name="Grafik 10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  <p:cxnSp>
        <p:nvCxnSpPr>
          <p:cNvPr id="14" name="Gerader Verbinder 13"/>
          <p:cNvCxnSpPr/>
          <p:nvPr userDrawn="1"/>
        </p:nvCxnSpPr>
        <p:spPr>
          <a:xfrm>
            <a:off x="834020" y="908343"/>
            <a:ext cx="7475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834020" y="4644000"/>
            <a:ext cx="7475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41958" y="1069975"/>
            <a:ext cx="7468022" cy="477838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833422" y="1666800"/>
            <a:ext cx="3736800" cy="29772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6"/>
          </p:nvPr>
        </p:nvSpPr>
        <p:spPr>
          <a:xfrm>
            <a:off x="4572000" y="1666799"/>
            <a:ext cx="3736800" cy="29772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40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ild +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260155" y="4826077"/>
            <a:ext cx="4623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5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www.mullertextiles.com</a:t>
            </a:r>
          </a:p>
        </p:txBody>
      </p:sp>
      <p:pic>
        <p:nvPicPr>
          <p:cNvPr id="11" name="Grafik 10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9" y="261324"/>
            <a:ext cx="920728" cy="341963"/>
          </a:xfrm>
          <a:prstGeom prst="rect">
            <a:avLst/>
          </a:prstGeom>
        </p:spPr>
      </p:pic>
      <p:cxnSp>
        <p:nvCxnSpPr>
          <p:cNvPr id="14" name="Gerader Verbinder 13"/>
          <p:cNvCxnSpPr/>
          <p:nvPr userDrawn="1"/>
        </p:nvCxnSpPr>
        <p:spPr>
          <a:xfrm>
            <a:off x="834020" y="908343"/>
            <a:ext cx="7475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834020" y="4644000"/>
            <a:ext cx="7475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41958" y="1069975"/>
            <a:ext cx="7468022" cy="477838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833422" y="1666800"/>
            <a:ext cx="3736800" cy="29772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extplatzhalter 108"/>
          <p:cNvSpPr>
            <a:spLocks noGrp="1"/>
          </p:cNvSpPr>
          <p:nvPr>
            <p:ph type="body" sz="quarter" idx="11"/>
          </p:nvPr>
        </p:nvSpPr>
        <p:spPr>
          <a:xfrm>
            <a:off x="4786313" y="1666799"/>
            <a:ext cx="3523668" cy="2858214"/>
          </a:xfrm>
        </p:spPr>
        <p:txBody>
          <a:bodyPr/>
          <a:lstStyle>
            <a:lvl1pPr marL="171448" indent="-171448">
              <a:buFont typeface="Symbol" panose="05050102010706020507" pitchFamily="18" charset="2"/>
              <a:buChar char="-"/>
              <a:defRPr sz="1800">
                <a:latin typeface="+mj-lt"/>
              </a:defRPr>
            </a:lvl1pPr>
            <a:lvl2pPr marL="514345" indent="-171448">
              <a:buFont typeface="Symbol" panose="05050102010706020507" pitchFamily="18" charset="2"/>
              <a:buChar char="-"/>
              <a:defRPr sz="1500">
                <a:latin typeface="+mj-lt"/>
              </a:defRPr>
            </a:lvl2pPr>
            <a:lvl3pPr marL="857241" indent="-171448">
              <a:buFont typeface="Symbol" panose="05050102010706020507" pitchFamily="18" charset="2"/>
              <a:buChar char="-"/>
              <a:defRPr sz="1350">
                <a:latin typeface="+mj-lt"/>
              </a:defRPr>
            </a:lvl3pPr>
            <a:lvl4pPr marL="1200138" indent="-171448">
              <a:buFont typeface="Symbol" panose="05050102010706020507" pitchFamily="18" charset="2"/>
              <a:buChar char="-"/>
              <a:defRPr>
                <a:latin typeface="+mj-lt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184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72" r:id="rId3"/>
    <p:sldLayoutId id="2147483673" r:id="rId4"/>
    <p:sldLayoutId id="2147483676" r:id="rId5"/>
    <p:sldLayoutId id="2147483678" r:id="rId6"/>
    <p:sldLayoutId id="2147483680" r:id="rId7"/>
    <p:sldLayoutId id="2147483681" r:id="rId8"/>
    <p:sldLayoutId id="2147483682" r:id="rId9"/>
    <p:sldLayoutId id="2147483671" r:id="rId10"/>
    <p:sldLayoutId id="2147483677" r:id="rId11"/>
    <p:sldLayoutId id="2147483675" r:id="rId12"/>
    <p:sldLayoutId id="2147483679" r:id="rId13"/>
  </p:sldLayoutIdLs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3" rtl="0" eaLnBrk="1" latinLnBrk="0" hangingPunct="1">
        <a:lnSpc>
          <a:spcPct val="90000"/>
        </a:lnSpc>
        <a:spcBef>
          <a:spcPts val="750"/>
        </a:spcBef>
        <a:buFont typeface="Symbol" panose="05050102010706020507" pitchFamily="18" charset="2"/>
        <a:buChar char="-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45" indent="-171448" algn="l" defTabSz="685793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41" indent="-171448" algn="l" defTabSz="685793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38" indent="-171448" algn="l" defTabSz="685793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35" indent="-171448" algn="l" defTabSz="685793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US" altLang="zh-CN" dirty="0"/>
              <a:t>ade by Jenny Yang</a:t>
            </a:r>
          </a:p>
          <a:p>
            <a:r>
              <a:rPr lang="en-US" dirty="0"/>
              <a:t>D</a:t>
            </a:r>
            <a:r>
              <a:rPr lang="en-US" altLang="zh-CN" dirty="0"/>
              <a:t>ate</a:t>
            </a:r>
            <a:r>
              <a:rPr lang="zh-CN" altLang="en-US" dirty="0"/>
              <a:t>：</a:t>
            </a:r>
            <a:r>
              <a:rPr lang="en-US" altLang="zh-CN" dirty="0"/>
              <a:t>2020 06 02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4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enny.yang@mullertextiles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522" y="1145473"/>
            <a:ext cx="7507706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问题描述：</a:t>
            </a:r>
            <a:endParaRPr lang="en-US" altLang="zh-CN" dirty="0"/>
          </a:p>
          <a:p>
            <a:r>
              <a:rPr lang="en-US" altLang="zh-CN" dirty="0"/>
              <a:t>BK</a:t>
            </a:r>
            <a:r>
              <a:rPr lang="zh-CN" altLang="en-US" dirty="0"/>
              <a:t>反馈，</a:t>
            </a:r>
            <a:r>
              <a:rPr lang="en-US" dirty="0"/>
              <a:t>XR28099/1650</a:t>
            </a:r>
            <a:r>
              <a:rPr lang="zh-CN" altLang="en-US" dirty="0"/>
              <a:t>基布有打包带勒印，无法使用</a:t>
            </a:r>
            <a:r>
              <a:rPr lang="en-US" altLang="zh-CN" dirty="0"/>
              <a:t>—2023-11-04</a:t>
            </a:r>
          </a:p>
          <a:p>
            <a:r>
              <a:rPr lang="zh-CN" altLang="en-US" dirty="0"/>
              <a:t>共计</a:t>
            </a:r>
            <a:r>
              <a:rPr lang="en-US" altLang="zh-CN" dirty="0"/>
              <a:t>14</a:t>
            </a:r>
            <a:r>
              <a:rPr lang="zh-CN" altLang="en-US" dirty="0"/>
              <a:t>卷，发货日期</a:t>
            </a:r>
            <a:r>
              <a:rPr lang="en-US" altLang="zh-CN" dirty="0"/>
              <a:t>2023-10-27.</a:t>
            </a:r>
            <a:r>
              <a:rPr lang="zh-CN" altLang="en-US" dirty="0"/>
              <a:t>已退货</a:t>
            </a:r>
            <a:r>
              <a:rPr lang="en-US" altLang="zh-CN" dirty="0"/>
              <a:t>8</a:t>
            </a:r>
            <a:r>
              <a:rPr lang="zh-CN" altLang="en-US" dirty="0"/>
              <a:t>卷，</a:t>
            </a:r>
            <a:r>
              <a:rPr lang="en-US" altLang="zh-CN" dirty="0"/>
              <a:t>BK</a:t>
            </a:r>
            <a:r>
              <a:rPr lang="zh-CN" altLang="en-US" dirty="0"/>
              <a:t>让步使用</a:t>
            </a:r>
            <a:r>
              <a:rPr lang="en-US" altLang="zh-CN" dirty="0"/>
              <a:t>6</a:t>
            </a:r>
            <a:r>
              <a:rPr lang="zh-CN" altLang="en-US" dirty="0"/>
              <a:t>卷，每卷损耗</a:t>
            </a:r>
            <a:r>
              <a:rPr lang="en-US" altLang="zh-CN" dirty="0"/>
              <a:t>50</a:t>
            </a:r>
            <a:r>
              <a:rPr lang="zh-CN" altLang="en-US" dirty="0"/>
              <a:t>米共</a:t>
            </a:r>
            <a:r>
              <a:rPr lang="en-US" altLang="zh-CN" dirty="0"/>
              <a:t>300</a:t>
            </a:r>
            <a:r>
              <a:rPr lang="zh-CN" altLang="en-US" dirty="0"/>
              <a:t>米。</a:t>
            </a:r>
            <a:endParaRPr lang="en-US" altLang="zh-CN" dirty="0"/>
          </a:p>
          <a:p>
            <a:r>
              <a:rPr lang="zh-CN" altLang="en-US" dirty="0"/>
              <a:t>需下次发货时进行补货。</a:t>
            </a:r>
            <a:endParaRPr lang="en-US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客户：</a:t>
            </a: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BK</a:t>
            </a:r>
            <a:endParaRPr lang="en-US" altLang="zh-CN" sz="1200" dirty="0">
              <a:solidFill>
                <a:srgbClr val="000000"/>
              </a:solidFill>
              <a:highlight>
                <a:srgbClr val="FFFF00"/>
              </a:highlight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问题发生处：</a:t>
            </a: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BK</a:t>
            </a: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生产线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不良发生日期：批量</a:t>
            </a: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2023-10-27</a:t>
            </a:r>
          </a:p>
          <a:p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材料号：</a:t>
            </a: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5981-0230-1650-0001WSB</a:t>
            </a:r>
          </a:p>
          <a:p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不良问题：</a:t>
            </a: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BK</a:t>
            </a: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一线拆包时，发现材料表面有打包带勒痕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                   </a:t>
            </a: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造成勒痕严重，无法正常使用。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                   </a:t>
            </a: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现不良频次：每卷开头</a:t>
            </a:r>
            <a:r>
              <a:rPr lang="en-US" altLang="zh-CN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米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28C8BB-11D7-4A4E-B44A-EB8EDB5CA304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493E27-74DD-47B5-AB6F-E67ABC9AA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790" y="1871662"/>
            <a:ext cx="2019198" cy="26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6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A78751-370D-4804-ABEC-317D32283646}"/>
              </a:ext>
            </a:extLst>
          </p:cNvPr>
          <p:cNvSpPr txBox="1">
            <a:spLocks/>
          </p:cNvSpPr>
          <p:nvPr/>
        </p:nvSpPr>
        <p:spPr>
          <a:xfrm>
            <a:off x="635116" y="993635"/>
            <a:ext cx="4193886" cy="387422"/>
          </a:xfrm>
          <a:prstGeom prst="rect">
            <a:avLst/>
          </a:prstGeom>
        </p:spPr>
        <p:txBody>
          <a:bodyPr/>
          <a:lstStyle>
            <a:lvl1pPr algn="l" defTabSz="6857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350" dirty="0">
                <a:ea typeface="宋体" panose="02010600030101010101" pitchFamily="2" charset="-122"/>
              </a:rPr>
              <a:t>D6: Evaluate Results</a:t>
            </a:r>
            <a:r>
              <a:rPr lang="en-US" altLang="zh-CN" sz="1350" dirty="0"/>
              <a:t> : </a:t>
            </a:r>
            <a:r>
              <a:rPr lang="zh-CN" altLang="en-US" sz="1350" dirty="0"/>
              <a:t>评估结果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A98793A-A496-459F-B745-6DE732AA5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186360"/>
              </p:ext>
            </p:extLst>
          </p:nvPr>
        </p:nvGraphicFramePr>
        <p:xfrm>
          <a:off x="757151" y="1289617"/>
          <a:ext cx="7563889" cy="3221736"/>
        </p:xfrm>
        <a:graphic>
          <a:graphicData uri="http://schemas.openxmlformats.org/drawingml/2006/table">
            <a:tbl>
              <a:tblPr/>
              <a:tblGrid>
                <a:gridCol w="826787">
                  <a:extLst>
                    <a:ext uri="{9D8B030D-6E8A-4147-A177-3AD203B41FA5}">
                      <a16:colId xmlns:a16="http://schemas.microsoft.com/office/drawing/2014/main" val="1532812400"/>
                    </a:ext>
                  </a:extLst>
                </a:gridCol>
                <a:gridCol w="1602251">
                  <a:extLst>
                    <a:ext uri="{9D8B030D-6E8A-4147-A177-3AD203B41FA5}">
                      <a16:colId xmlns:a16="http://schemas.microsoft.com/office/drawing/2014/main" val="2069527135"/>
                    </a:ext>
                  </a:extLst>
                </a:gridCol>
                <a:gridCol w="5134851">
                  <a:extLst>
                    <a:ext uri="{9D8B030D-6E8A-4147-A177-3AD203B41FA5}">
                      <a16:colId xmlns:a16="http://schemas.microsoft.com/office/drawing/2014/main" val="498037715"/>
                    </a:ext>
                  </a:extLst>
                </a:gridCol>
              </a:tblGrid>
              <a:tr h="3428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Affected Part Number(s)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受影响产品号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5981-0230-1650-0001WSB</a:t>
                      </a:r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615534"/>
                  </a:ext>
                </a:extLst>
              </a:tr>
              <a:tr h="50444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Corrective action implementation date*: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纠正措施执行日期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2023-11-13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530276"/>
                  </a:ext>
                </a:extLst>
              </a:tr>
              <a:tr h="587699">
                <a:tc rowSpan="2"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After</a:t>
                      </a:r>
                      <a:r>
                        <a:rPr lang="zh-CN" altLang="en-US" sz="11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corrective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dirty="0">
                          <a:solidFill>
                            <a:schemeClr val="bg1"/>
                          </a:solidFill>
                        </a:rPr>
                        <a:t>action</a:t>
                      </a:r>
                      <a:r>
                        <a:rPr lang="zh-CN" altLang="en-US" sz="1100" dirty="0">
                          <a:solidFill>
                            <a:schemeClr val="bg1"/>
                          </a:solidFill>
                        </a:rPr>
                        <a:t>执行措施后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Quantity inspected              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检查的数量</a:t>
                      </a: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卷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/6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托 </a:t>
                      </a:r>
                      <a:endParaRPr lang="zh-CN" alt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419939"/>
                  </a:ext>
                </a:extLst>
              </a:tr>
              <a:tr h="621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Quantity of Rejects found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检出的不良数量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331997"/>
                  </a:ext>
                </a:extLst>
              </a:tr>
              <a:tr h="53137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Inspection Method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检查方法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出货前增加包装检验，并保留出货前照片。</a:t>
                      </a:r>
                      <a:r>
                        <a:rPr lang="en-US" altLang="zh-CN" sz="1200" dirty="0"/>
                        <a:t>--</a:t>
                      </a:r>
                      <a:r>
                        <a:rPr lang="zh-CN" altLang="en-US" sz="1200" dirty="0"/>
                        <a:t>出货检验员</a:t>
                      </a:r>
                      <a:endParaRPr lang="en-US" altLang="zh-CN" sz="1200" dirty="0"/>
                    </a:p>
                    <a:p>
                      <a:pPr marL="0" marR="0" lvl="0" indent="0" algn="l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通知物流公司，送往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BK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的材料小心运输。每次装卸后存留照片，送达客户存留照片。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物流部代表物流公司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193469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AD2C6F93-316C-4A17-8B37-76024B9340C6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20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A78751-370D-4804-ABEC-317D32283646}"/>
              </a:ext>
            </a:extLst>
          </p:cNvPr>
          <p:cNvSpPr txBox="1">
            <a:spLocks/>
          </p:cNvSpPr>
          <p:nvPr/>
        </p:nvSpPr>
        <p:spPr>
          <a:xfrm>
            <a:off x="667024" y="952371"/>
            <a:ext cx="3669450" cy="374047"/>
          </a:xfrm>
          <a:prstGeom prst="rect">
            <a:avLst/>
          </a:prstGeom>
        </p:spPr>
        <p:txBody>
          <a:bodyPr/>
          <a:lstStyle>
            <a:lvl1pPr algn="l" defTabSz="6857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350" dirty="0">
                <a:ea typeface="宋体" panose="02010600030101010101" pitchFamily="2" charset="-122"/>
              </a:rPr>
              <a:t>D7: Standardization </a:t>
            </a:r>
            <a:r>
              <a:rPr lang="zh-CN" altLang="en-US" sz="1350" dirty="0">
                <a:ea typeface="宋体" panose="02010600030101010101" pitchFamily="2" charset="-122"/>
              </a:rPr>
              <a:t>标准化</a:t>
            </a:r>
            <a:endParaRPr lang="en-US" altLang="zh-CN" sz="1350" dirty="0">
              <a:ea typeface="宋体" panose="02010600030101010101" pitchFamily="2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F5859B0-6332-46E2-AB09-1266E50DC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01836"/>
              </p:ext>
            </p:extLst>
          </p:nvPr>
        </p:nvGraphicFramePr>
        <p:xfrm>
          <a:off x="541714" y="1190686"/>
          <a:ext cx="8213665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8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Item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编号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Documents update </a:t>
                      </a:r>
                    </a:p>
                    <a:p>
                      <a:pPr algn="ctr"/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更新文件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Whether related </a:t>
                      </a:r>
                    </a:p>
                    <a:p>
                      <a:pPr algn="ctr"/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是否涉及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Target close date</a:t>
                      </a:r>
                    </a:p>
                    <a:p>
                      <a:pPr algn="ctr"/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计划完成日期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Evidence </a:t>
                      </a:r>
                    </a:p>
                    <a:p>
                      <a:pPr algn="ctr"/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证据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Drawing 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图纸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PFMEA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Flow chart 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过程流程图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Control plan 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控制计划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Inspection instruction 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检验指导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增加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BK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出货外包装检验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2023-11-13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Work instruction 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作业指导书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培训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BK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包装指导书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2023-11-13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7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FAI 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首件报告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Record sheet 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记录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7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9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Others</a:t>
                      </a: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其它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增加物流公司送往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BK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的材料每次装卸后存留照片，送达客户存留照片。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2023-11-13</a:t>
                      </a:r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AD98682A-1DE0-4FB2-9C26-1AE32413D7E3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55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A78751-370D-4804-ABEC-317D32283646}"/>
              </a:ext>
            </a:extLst>
          </p:cNvPr>
          <p:cNvSpPr txBox="1">
            <a:spLocks/>
          </p:cNvSpPr>
          <p:nvPr/>
        </p:nvSpPr>
        <p:spPr>
          <a:xfrm>
            <a:off x="709409" y="978866"/>
            <a:ext cx="3404177" cy="491331"/>
          </a:xfrm>
          <a:prstGeom prst="rect">
            <a:avLst/>
          </a:prstGeom>
        </p:spPr>
        <p:txBody>
          <a:bodyPr/>
          <a:lstStyle>
            <a:lvl1pPr algn="l" defTabSz="6857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350" dirty="0">
                <a:ea typeface="宋体" panose="02010600030101010101" pitchFamily="2" charset="-122"/>
              </a:rPr>
              <a:t>D8: Congratulate Team</a:t>
            </a:r>
            <a:endParaRPr lang="zh-CN" altLang="en-US" sz="135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F4E952-D2E6-4883-AF61-83468AEE971A}"/>
              </a:ext>
            </a:extLst>
          </p:cNvPr>
          <p:cNvSpPr/>
          <p:nvPr/>
        </p:nvSpPr>
        <p:spPr>
          <a:xfrm>
            <a:off x="709409" y="1288824"/>
            <a:ext cx="7586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团队是如何成功的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经验分享</a:t>
            </a:r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对三方人员培训的确认</a:t>
            </a:r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关闭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</a:rPr>
              <a:t>: </a:t>
            </a:r>
          </a:p>
          <a:p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验证三批送货，有效后关闭。</a:t>
            </a:r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5586FD-6145-4843-A23C-058C734A5052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215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7982" y="1099753"/>
            <a:ext cx="75077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D1</a:t>
            </a:r>
            <a:r>
              <a:rPr lang="zh-CN" altLang="en-US" dirty="0"/>
              <a:t>：</a:t>
            </a:r>
            <a:r>
              <a:rPr lang="en-US" altLang="zh-CN" dirty="0"/>
              <a:t>Team member </a:t>
            </a:r>
            <a:r>
              <a:rPr lang="zh-CN" altLang="en-US" dirty="0"/>
              <a:t>团队成员</a:t>
            </a:r>
            <a:r>
              <a:rPr lang="en-US" altLang="zh-CN" dirty="0"/>
              <a:t>: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6" name="Group 73">
            <a:extLst>
              <a:ext uri="{FF2B5EF4-FFF2-40B4-BE49-F238E27FC236}">
                <a16:creationId xmlns:a16="http://schemas.microsoft.com/office/drawing/2014/main" id="{2CF6798A-CF51-4154-A900-B1823AD90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36277"/>
              </p:ext>
            </p:extLst>
          </p:nvPr>
        </p:nvGraphicFramePr>
        <p:xfrm>
          <a:off x="693420" y="1469079"/>
          <a:ext cx="8029960" cy="1536311"/>
        </p:xfrm>
        <a:graphic>
          <a:graphicData uri="http://schemas.openxmlformats.org/drawingml/2006/table">
            <a:tbl>
              <a:tblPr/>
              <a:tblGrid>
                <a:gridCol w="1723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Roles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角色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Name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Phone #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电话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E-mail address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邮件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Position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职位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      Team Leader                   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团队协调、领导者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ill Feng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13920305069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ill.feng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@mullertextiles.com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P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lant M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Team Member 1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成员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J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enny Yang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18333669624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enny.yang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@mullertextiles.com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CQE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Team Member 2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成员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R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honda Luo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15003360433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R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honda.luo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@mullertextiles.com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W&amp;L M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545009"/>
                  </a:ext>
                </a:extLst>
              </a:tr>
              <a:tr h="287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Team Member 3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成员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G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ary Liu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15369465257</a:t>
                      </a:r>
                      <a:endParaRPr kumimoji="0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G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ary.liu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@mullertextiles.com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Project M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6196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3C6AEC7B-29F9-49DE-ACB1-0BF101E662E5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64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0080" y="932113"/>
            <a:ext cx="750770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D2</a:t>
            </a:r>
            <a:r>
              <a:rPr lang="zh-CN" altLang="en-US" dirty="0"/>
              <a:t>： </a:t>
            </a:r>
            <a:r>
              <a:rPr lang="en-US" altLang="zh-CN" dirty="0"/>
              <a:t>Problem description</a:t>
            </a:r>
            <a:r>
              <a:rPr lang="zh-CN" altLang="en-US" dirty="0"/>
              <a:t>问题描述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21C27E6-E910-4F96-9D96-6531ACBC9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94918"/>
              </p:ext>
            </p:extLst>
          </p:nvPr>
        </p:nvGraphicFramePr>
        <p:xfrm>
          <a:off x="685800" y="1228881"/>
          <a:ext cx="7772400" cy="3335203"/>
        </p:xfrm>
        <a:graphic>
          <a:graphicData uri="http://schemas.openxmlformats.org/drawingml/2006/table">
            <a:tbl>
              <a:tblPr/>
              <a:tblGrid>
                <a:gridCol w="774887">
                  <a:extLst>
                    <a:ext uri="{9D8B030D-6E8A-4147-A177-3AD203B41FA5}">
                      <a16:colId xmlns:a16="http://schemas.microsoft.com/office/drawing/2014/main" val="2736474269"/>
                    </a:ext>
                  </a:extLst>
                </a:gridCol>
                <a:gridCol w="3294193">
                  <a:extLst>
                    <a:ext uri="{9D8B030D-6E8A-4147-A177-3AD203B41FA5}">
                      <a16:colId xmlns:a16="http://schemas.microsoft.com/office/drawing/2014/main" val="2236779417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3464988566"/>
                    </a:ext>
                  </a:extLst>
                </a:gridCol>
              </a:tblGrid>
              <a:tr h="18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5W2H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Explanation</a:t>
                      </a:r>
                      <a:r>
                        <a:rPr lang="zh-CN" alt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说明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Description </a:t>
                      </a:r>
                      <a:r>
                        <a:rPr lang="zh-CN" altLang="en-U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描述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21961"/>
                  </a:ext>
                </a:extLst>
              </a:tr>
              <a:tr h="333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Who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Who find problem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谁发现了问题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BK</a:t>
                      </a:r>
                      <a:endParaRPr lang="zh-CN" altLang="en-US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813109"/>
                  </a:ext>
                </a:extLst>
              </a:tr>
              <a:tr h="333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For Who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Affect to who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对谁产生了影响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BK</a:t>
                      </a:r>
                      <a:r>
                        <a:rPr lang="zh-CN" alt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影响使用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381456"/>
                  </a:ext>
                </a:extLst>
              </a:tr>
              <a:tr h="333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What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What component have issue                       </a:t>
                      </a: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什么零件有什么问题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dirty="0"/>
                        <a:t>5981</a:t>
                      </a:r>
                      <a:r>
                        <a:rPr lang="zh-CN" altLang="en-US" sz="1100" dirty="0"/>
                        <a:t>外包装有打包带勒痕</a:t>
                      </a:r>
                      <a:endParaRPr lang="en-US" altLang="zh-CN" sz="1100" dirty="0"/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594381"/>
                  </a:ext>
                </a:extLst>
              </a:tr>
              <a:tr h="495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Why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OK product photo VS NOK product photo   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图片对比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OK </a:t>
                      </a:r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                                                 NOK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604424"/>
                  </a:ext>
                </a:extLst>
              </a:tr>
              <a:tr h="3448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Where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Which location defect happened                       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缺陷发生在哪里，具体什么部位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外包装表面</a:t>
                      </a:r>
                      <a:r>
                        <a:rPr lang="en-US" altLang="zh-CN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50</a:t>
                      </a:r>
                      <a:r>
                        <a:rPr lang="zh-CN" alt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米</a:t>
                      </a:r>
                      <a:endParaRPr lang="zh-CN" altLang="en-US" sz="11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397383"/>
                  </a:ext>
                </a:extLst>
              </a:tr>
              <a:tr h="3448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When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When was the problem identified                             </a:t>
                      </a: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问题发生的时间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2023-11-04</a:t>
                      </a:r>
                      <a:endParaRPr lang="zh-CN" altLang="en-US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584737"/>
                  </a:ext>
                </a:extLst>
              </a:tr>
              <a:tr h="349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How many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How many parts  or batches existed deviation                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多少个零件或批次存在偏差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一批</a:t>
                      </a:r>
                      <a:r>
                        <a:rPr lang="en-US" altLang="zh-CN" sz="11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2023-10-27</a:t>
                      </a:r>
                      <a:endParaRPr lang="zh-CN" altLang="en-US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572688"/>
                  </a:ext>
                </a:extLst>
              </a:tr>
              <a:tr h="57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How feel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Potential affect to customer :</a:t>
                      </a:r>
                      <a:r>
                        <a:rPr lang="en-US" altLang="zh-C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Sortiing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/stop line/</a:t>
                      </a:r>
                      <a:r>
                        <a:rPr lang="en-US" altLang="zh-C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Mfr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/call back/claim </a:t>
                      </a:r>
                      <a:r>
                        <a:rPr lang="en-US" altLang="zh-C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对客户的影响：返工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停线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召回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索赔等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Claim</a:t>
                      </a:r>
                    </a:p>
                  </a:txBody>
                  <a:tcPr marL="10106" marR="10106" marT="10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17928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4F6672EE-A56F-4FD5-B70F-7CAA49555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470" y="2454724"/>
            <a:ext cx="318655" cy="4929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E9BBBDD-5EB4-400A-BE37-5A336DAB3ED0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F057CB-83C8-4BEE-8D54-CF348800F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286" y="2439230"/>
            <a:ext cx="372490" cy="50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5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0080" y="932113"/>
            <a:ext cx="750770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D3</a:t>
            </a:r>
            <a:r>
              <a:rPr lang="zh-CN" altLang="en-US" dirty="0"/>
              <a:t>：</a:t>
            </a:r>
            <a:r>
              <a:rPr lang="en-US" altLang="zh-CN" dirty="0"/>
              <a:t> Containment actions </a:t>
            </a:r>
            <a:r>
              <a:rPr lang="zh-CN" altLang="en-US" dirty="0"/>
              <a:t>围堵措施</a:t>
            </a:r>
            <a:r>
              <a:rPr lang="en-US" altLang="zh-CN" dirty="0"/>
              <a:t>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2A1DFE5-4C72-4D1C-A3DC-F827A2670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12674"/>
              </p:ext>
            </p:extLst>
          </p:nvPr>
        </p:nvGraphicFramePr>
        <p:xfrm>
          <a:off x="634518" y="1211756"/>
          <a:ext cx="8189441" cy="2011680"/>
        </p:xfrm>
        <a:graphic>
          <a:graphicData uri="http://schemas.openxmlformats.org/drawingml/2006/table">
            <a:tbl>
              <a:tblPr/>
              <a:tblGrid>
                <a:gridCol w="1744351">
                  <a:extLst>
                    <a:ext uri="{9D8B030D-6E8A-4147-A177-3AD203B41FA5}">
                      <a16:colId xmlns:a16="http://schemas.microsoft.com/office/drawing/2014/main" val="2102554236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3535617139"/>
                    </a:ext>
                  </a:extLst>
                </a:gridCol>
                <a:gridCol w="750094">
                  <a:extLst>
                    <a:ext uri="{9D8B030D-6E8A-4147-A177-3AD203B41FA5}">
                      <a16:colId xmlns:a16="http://schemas.microsoft.com/office/drawing/2014/main" val="539782672"/>
                    </a:ext>
                  </a:extLst>
                </a:gridCol>
                <a:gridCol w="510981">
                  <a:extLst>
                    <a:ext uri="{9D8B030D-6E8A-4147-A177-3AD203B41FA5}">
                      <a16:colId xmlns:a16="http://schemas.microsoft.com/office/drawing/2014/main" val="781998630"/>
                    </a:ext>
                  </a:extLst>
                </a:gridCol>
                <a:gridCol w="935251">
                  <a:extLst>
                    <a:ext uri="{9D8B030D-6E8A-4147-A177-3AD203B41FA5}">
                      <a16:colId xmlns:a16="http://schemas.microsoft.com/office/drawing/2014/main" val="2387605922"/>
                    </a:ext>
                  </a:extLst>
                </a:gridCol>
                <a:gridCol w="959232">
                  <a:extLst>
                    <a:ext uri="{9D8B030D-6E8A-4147-A177-3AD203B41FA5}">
                      <a16:colId xmlns:a16="http://schemas.microsoft.com/office/drawing/2014/main" val="817720432"/>
                    </a:ext>
                  </a:extLst>
                </a:gridCol>
                <a:gridCol w="2182251">
                  <a:extLst>
                    <a:ext uri="{9D8B030D-6E8A-4147-A177-3AD203B41FA5}">
                      <a16:colId xmlns:a16="http://schemas.microsoft.com/office/drawing/2014/main" val="136752459"/>
                    </a:ext>
                  </a:extLst>
                </a:gridCol>
              </a:tblGrid>
              <a:tr h="240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Containment site                              </a:t>
                      </a:r>
                      <a:r>
                        <a:rPr lang="zh-CN" alt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遏制地点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Qty NOK                   </a:t>
                      </a:r>
                      <a:r>
                        <a:rPr lang="zh-CN" alt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不良品数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QTY sorted        </a:t>
                      </a:r>
                      <a:r>
                        <a:rPr lang="zh-CN" alt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挑选数量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  PPM                 </a:t>
                      </a:r>
                      <a:r>
                        <a:rPr lang="zh-CN" alt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不良率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Sorting Date            </a:t>
                      </a:r>
                      <a:r>
                        <a:rPr lang="zh-CN" altLang="en-US" sz="1100" b="1" i="0" u="none" strike="noStrike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挑选日期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Who                  </a:t>
                      </a:r>
                      <a:r>
                        <a:rPr lang="zh-CN" alt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负责人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Break point mark                                                   </a:t>
                      </a:r>
                      <a:r>
                        <a:rPr lang="zh-CN" altLang="en-US" sz="1100" b="1" i="0" u="none" strike="noStrike" dirty="0">
                          <a:solidFill>
                            <a:srgbClr val="55565A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断点标识（产品和外箱）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8754"/>
                  </a:ext>
                </a:extLst>
              </a:tr>
              <a:tr h="794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Sorting at customer                               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客户处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2023-11-14 </a:t>
                      </a:r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宋工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305562"/>
                  </a:ext>
                </a:extLst>
              </a:tr>
              <a:tr h="241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Sorting at 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customer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                                       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客户工厂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0" i="0" u="none" strike="noStrike" dirty="0"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76592"/>
                  </a:ext>
                </a:extLst>
              </a:tr>
              <a:tr h="241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Sorting interim stock                                        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工厂内部库存挑选（供方）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Jenny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899685"/>
                  </a:ext>
                </a:extLst>
              </a:tr>
              <a:tr h="241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Sorting in transit                                                 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运输中的产品挑选</a:t>
                      </a:r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（供方）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03010"/>
                  </a:ext>
                </a:extLst>
              </a:tr>
              <a:tr h="24103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Others                                                               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其它   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211103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38328A2A-5E43-42C0-AFF6-58AF21B652E7}"/>
              </a:ext>
            </a:extLst>
          </p:cNvPr>
          <p:cNvSpPr/>
          <p:nvPr/>
        </p:nvSpPr>
        <p:spPr>
          <a:xfrm>
            <a:off x="320041" y="3316305"/>
            <a:ext cx="2287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u="sng" dirty="0"/>
              <a:t>Internal actions</a:t>
            </a:r>
            <a:r>
              <a:rPr lang="zh-CN" altLang="en-US" sz="1400" b="1" u="sng" dirty="0"/>
              <a:t>内部措施</a:t>
            </a:r>
            <a:r>
              <a:rPr lang="en-US" sz="1400" b="1" u="sng" dirty="0"/>
              <a:t>: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645E2DD-F5EE-408D-B443-703907A7F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143264"/>
              </p:ext>
            </p:extLst>
          </p:nvPr>
        </p:nvGraphicFramePr>
        <p:xfrm>
          <a:off x="486760" y="3774298"/>
          <a:ext cx="8337199" cy="786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0893">
                  <a:extLst>
                    <a:ext uri="{9D8B030D-6E8A-4147-A177-3AD203B41FA5}">
                      <a16:colId xmlns:a16="http://schemas.microsoft.com/office/drawing/2014/main" val="2396534249"/>
                    </a:ext>
                  </a:extLst>
                </a:gridCol>
                <a:gridCol w="4283926">
                  <a:extLst>
                    <a:ext uri="{9D8B030D-6E8A-4147-A177-3AD203B41FA5}">
                      <a16:colId xmlns:a16="http://schemas.microsoft.com/office/drawing/2014/main" val="1672069969"/>
                    </a:ext>
                  </a:extLst>
                </a:gridCol>
                <a:gridCol w="1450428">
                  <a:extLst>
                    <a:ext uri="{9D8B030D-6E8A-4147-A177-3AD203B41FA5}">
                      <a16:colId xmlns:a16="http://schemas.microsoft.com/office/drawing/2014/main" val="1062054013"/>
                    </a:ext>
                  </a:extLst>
                </a:gridCol>
                <a:gridCol w="1831952">
                  <a:extLst>
                    <a:ext uri="{9D8B030D-6E8A-4147-A177-3AD203B41FA5}">
                      <a16:colId xmlns:a16="http://schemas.microsoft.com/office/drawing/2014/main" val="950671005"/>
                    </a:ext>
                  </a:extLst>
                </a:gridCol>
              </a:tblGrid>
              <a:tr h="333832">
                <a:tc>
                  <a:txBody>
                    <a:bodyPr/>
                    <a:lstStyle/>
                    <a:p>
                      <a:pPr marL="228600" marR="0" indent="-2286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  <a:defRPr/>
                      </a:pPr>
                      <a:r>
                        <a:rPr lang="en-US" altLang="ko-KR" sz="1100" b="1" dirty="0">
                          <a:latin typeface="+mn-lt"/>
                          <a:ea typeface="Tahoma" pitchFamily="34" charset="0"/>
                          <a:cs typeface="Arial" pitchFamily="34" charset="0"/>
                        </a:rPr>
                        <a:t>Action</a:t>
                      </a:r>
                    </a:p>
                    <a:p>
                      <a:pPr marL="228600" marR="0" indent="-2286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  <a:defRPr/>
                      </a:pPr>
                      <a:r>
                        <a:rPr lang="zh-CN" altLang="en-US" sz="1100" b="1" dirty="0">
                          <a:latin typeface="+mn-lt"/>
                          <a:ea typeface="Tahoma" pitchFamily="34" charset="0"/>
                          <a:cs typeface="Arial" pitchFamily="34" charset="0"/>
                        </a:rPr>
                        <a:t>方案</a:t>
                      </a:r>
                      <a:endParaRPr lang="en-US" altLang="ko-KR" sz="1100" b="1" dirty="0">
                        <a:latin typeface="+mn-lt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  <a:defRPr/>
                      </a:pPr>
                      <a:r>
                        <a:rPr lang="en-US" altLang="ko-KR" sz="1100" b="1" dirty="0">
                          <a:latin typeface="+mn-lt"/>
                          <a:ea typeface="Tahoma" pitchFamily="34" charset="0"/>
                          <a:cs typeface="Arial" pitchFamily="34" charset="0"/>
                        </a:rPr>
                        <a:t>Detail</a:t>
                      </a:r>
                      <a:r>
                        <a:rPr lang="en-US" altLang="ko-KR" sz="1100" b="1" baseline="0" dirty="0">
                          <a:latin typeface="+mn-lt"/>
                          <a:ea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100" b="1" dirty="0">
                          <a:latin typeface="+mn-lt"/>
                          <a:ea typeface="Tahoma" pitchFamily="34" charset="0"/>
                          <a:cs typeface="Arial" pitchFamily="34" charset="0"/>
                        </a:rPr>
                        <a:t>Description </a:t>
                      </a:r>
                      <a:r>
                        <a:rPr lang="zh-CN" altLang="en-US" sz="1100" b="1" dirty="0">
                          <a:latin typeface="+mn-lt"/>
                          <a:ea typeface="Tahoma" pitchFamily="34" charset="0"/>
                          <a:cs typeface="Arial" pitchFamily="34" charset="0"/>
                        </a:rPr>
                        <a:t>详细描述</a:t>
                      </a:r>
                      <a:endParaRPr lang="en-US" altLang="ko-KR" sz="1100" b="1" dirty="0">
                        <a:latin typeface="+mn-lt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 latinLnBrk="1">
                        <a:spcBef>
                          <a:spcPct val="0"/>
                        </a:spcBef>
                        <a:tabLst>
                          <a:tab pos="628650" algn="l"/>
                        </a:tabLst>
                      </a:pPr>
                      <a:r>
                        <a:rPr lang="en-US" altLang="ko-KR" sz="1100" b="1" dirty="0">
                          <a:latin typeface="+mn-lt"/>
                          <a:ea typeface="굴림" charset="-127"/>
                          <a:cs typeface="Arial" pitchFamily="34" charset="0"/>
                        </a:rPr>
                        <a:t>Status</a:t>
                      </a:r>
                      <a:endParaRPr lang="ko-KR" altLang="ko-KR" sz="1100" b="1" dirty="0">
                        <a:latin typeface="+mn-lt"/>
                        <a:ea typeface="굴림" charset="-127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n-lt"/>
                        </a:rPr>
                        <a:t>Due date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05931"/>
                  </a:ext>
                </a:extLst>
              </a:tr>
              <a:tr h="36016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Action 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通知物流部印痕问题，协助物流改善。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D</a:t>
                      </a:r>
                      <a:r>
                        <a:rPr lang="en-US" altLang="zh-CN" sz="1100" dirty="0">
                          <a:latin typeface="+mn-lt"/>
                        </a:rPr>
                        <a:t>one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2023-11-04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27453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195626A1-EF1D-4B24-BEDB-0C649CA5B83C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112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0080" y="932113"/>
            <a:ext cx="750770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D4: Root Cause Analysis </a:t>
            </a:r>
            <a:r>
              <a:rPr lang="zh-CN" altLang="en-US" dirty="0"/>
              <a:t>根本原因分析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29" name="Line 3">
            <a:extLst>
              <a:ext uri="{FF2B5EF4-FFF2-40B4-BE49-F238E27FC236}">
                <a16:creationId xmlns:a16="http://schemas.microsoft.com/office/drawing/2014/main" id="{66CD665B-5DCF-4115-90FD-8C22050E60B2}"/>
              </a:ext>
            </a:extLst>
          </p:cNvPr>
          <p:cNvSpPr>
            <a:spLocks noChangeShapeType="1"/>
          </p:cNvSpPr>
          <p:nvPr/>
        </p:nvSpPr>
        <p:spPr bwMode="auto">
          <a:xfrm rot="-4462786" flipH="1" flipV="1">
            <a:off x="1263999" y="3188292"/>
            <a:ext cx="1006062" cy="4431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4">
            <a:extLst>
              <a:ext uri="{FF2B5EF4-FFF2-40B4-BE49-F238E27FC236}">
                <a16:creationId xmlns:a16="http://schemas.microsoft.com/office/drawing/2014/main" id="{DCF56586-1B5D-4FE7-A5CD-270E7738E732}"/>
              </a:ext>
            </a:extLst>
          </p:cNvPr>
          <p:cNvSpPr>
            <a:spLocks noChangeShapeType="1"/>
          </p:cNvSpPr>
          <p:nvPr/>
        </p:nvSpPr>
        <p:spPr bwMode="auto">
          <a:xfrm rot="-4462786" flipH="1" flipV="1">
            <a:off x="3841778" y="3215280"/>
            <a:ext cx="1006062" cy="3693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9DB4D20D-0B4A-4B77-9A72-B1D68776D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86" y="1498440"/>
            <a:ext cx="1034093" cy="20988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    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Man 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人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	</a:t>
            </a: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9D2DA67A-3422-4781-8949-7C4CF8F10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493" y="1480610"/>
            <a:ext cx="1034093" cy="254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Method 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法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3" name="Line 19">
            <a:extLst>
              <a:ext uri="{FF2B5EF4-FFF2-40B4-BE49-F238E27FC236}">
                <a16:creationId xmlns:a16="http://schemas.microsoft.com/office/drawing/2014/main" id="{18130022-6262-47BC-8657-5FF21BEA6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6329" y="1746033"/>
            <a:ext cx="886365" cy="9286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5C3EAB74-4EBB-440F-8ACE-BF54660E3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" y="3981466"/>
            <a:ext cx="1120649" cy="2953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Machine 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机</a:t>
            </a: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FAE8DEFC-E371-4F77-ADF7-004B6F71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465" y="1498518"/>
            <a:ext cx="1284904" cy="2549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Measurement</a:t>
            </a: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测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483F0D5C-7609-48DB-86EF-A2D208EDF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043" y="3954003"/>
            <a:ext cx="1120649" cy="3134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Material </a:t>
            </a:r>
            <a:r>
              <a:rPr lang="zh-CN" altLang="en-US" sz="1400" dirty="0">
                <a:solidFill>
                  <a:schemeClr val="accent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料</a:t>
            </a:r>
          </a:p>
        </p:txBody>
      </p:sp>
      <p:sp>
        <p:nvSpPr>
          <p:cNvPr id="37" name="AutoShape 35">
            <a:extLst>
              <a:ext uri="{FF2B5EF4-FFF2-40B4-BE49-F238E27FC236}">
                <a16:creationId xmlns:a16="http://schemas.microsoft.com/office/drawing/2014/main" id="{60A30EE4-5FCA-4180-A326-5ED0EC8EF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16" y="2689376"/>
            <a:ext cx="7439196" cy="283577"/>
          </a:xfrm>
          <a:prstGeom prst="rightArrow">
            <a:avLst>
              <a:gd name="adj1" fmla="val 50000"/>
              <a:gd name="adj2" fmla="val 725000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38" name="Text Box 62">
            <a:extLst>
              <a:ext uri="{FF2B5EF4-FFF2-40B4-BE49-F238E27FC236}">
                <a16:creationId xmlns:a16="http://schemas.microsoft.com/office/drawing/2014/main" id="{DDD2D119-2905-4ECA-A491-DEA33915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4829" y="2689376"/>
            <a:ext cx="1334494" cy="24622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/>
              <a:t>5981</a:t>
            </a:r>
            <a:r>
              <a:rPr lang="zh-CN" altLang="en-US" sz="1000" dirty="0"/>
              <a:t>打包带勒痕</a:t>
            </a:r>
            <a:endParaRPr lang="en-US" altLang="zh-CN" sz="1000" dirty="0"/>
          </a:p>
        </p:txBody>
      </p:sp>
      <p:sp>
        <p:nvSpPr>
          <p:cNvPr id="39" name="Line 19">
            <a:extLst>
              <a:ext uri="{FF2B5EF4-FFF2-40B4-BE49-F238E27FC236}">
                <a16:creationId xmlns:a16="http://schemas.microsoft.com/office/drawing/2014/main" id="{490F8A5D-E57D-434A-85D4-4AE5061CD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723" y="1734178"/>
            <a:ext cx="886365" cy="9286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9">
            <a:extLst>
              <a:ext uri="{FF2B5EF4-FFF2-40B4-BE49-F238E27FC236}">
                <a16:creationId xmlns:a16="http://schemas.microsoft.com/office/drawing/2014/main" id="{019604A8-9AB8-4E6E-841C-44FCC3BBE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267" y="1765581"/>
            <a:ext cx="886365" cy="9286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">
            <a:extLst>
              <a:ext uri="{FF2B5EF4-FFF2-40B4-BE49-F238E27FC236}">
                <a16:creationId xmlns:a16="http://schemas.microsoft.com/office/drawing/2014/main" id="{83F012F1-6ED2-480D-BA1B-F191A92E8F95}"/>
              </a:ext>
            </a:extLst>
          </p:cNvPr>
          <p:cNvSpPr>
            <a:spLocks noChangeShapeType="1"/>
          </p:cNvSpPr>
          <p:nvPr/>
        </p:nvSpPr>
        <p:spPr bwMode="auto">
          <a:xfrm rot="-4462786" flipH="1" flipV="1">
            <a:off x="6298277" y="3191250"/>
            <a:ext cx="1006062" cy="3693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6B49A0C6-5CD0-41EA-86F0-A74419292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656" y="3954003"/>
            <a:ext cx="1511409" cy="3134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Environment </a:t>
            </a:r>
            <a:r>
              <a:rPr lang="zh-CN" altLang="en-US" sz="1400" dirty="0">
                <a:solidFill>
                  <a:schemeClr val="accent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环</a:t>
            </a:r>
          </a:p>
        </p:txBody>
      </p:sp>
      <p:sp>
        <p:nvSpPr>
          <p:cNvPr id="54" name="Text Box 52">
            <a:extLst>
              <a:ext uri="{FF2B5EF4-FFF2-40B4-BE49-F238E27FC236}">
                <a16:creationId xmlns:a16="http://schemas.microsoft.com/office/drawing/2014/main" id="{F63439A2-AA03-4148-AA92-D3A641782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586" y="3258687"/>
            <a:ext cx="1225070" cy="400110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000" dirty="0">
                <a:ea typeface="SimSun" panose="02010600030101010101" pitchFamily="2" charset="-122"/>
              </a:rPr>
              <a:t>防护纸板没有全面防护</a:t>
            </a:r>
            <a:endParaRPr lang="en-US" altLang="zh-CN" sz="1000" dirty="0">
              <a:ea typeface="SimSun" panose="02010600030101010101" pitchFamily="2" charset="-122"/>
            </a:endParaRPr>
          </a:p>
        </p:txBody>
      </p:sp>
      <p:sp>
        <p:nvSpPr>
          <p:cNvPr id="25" name="Text Box 52">
            <a:extLst>
              <a:ext uri="{FF2B5EF4-FFF2-40B4-BE49-F238E27FC236}">
                <a16:creationId xmlns:a16="http://schemas.microsoft.com/office/drawing/2014/main" id="{EAE0BEBB-FC62-4306-8B86-6F575EF9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171" y="2063831"/>
            <a:ext cx="1018712" cy="400110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000" dirty="0">
                <a:latin typeface="+mn-lt"/>
                <a:ea typeface="SimSun" panose="02010600030101010101" pitchFamily="2" charset="-122"/>
              </a:rPr>
              <a:t>三方人员包装，未经过指导。</a:t>
            </a:r>
            <a:endParaRPr lang="en-US" altLang="zh-CN" sz="1000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44" name="Text Box 52">
            <a:extLst>
              <a:ext uri="{FF2B5EF4-FFF2-40B4-BE49-F238E27FC236}">
                <a16:creationId xmlns:a16="http://schemas.microsoft.com/office/drawing/2014/main" id="{D9A8BBFA-F49F-49B1-86FC-5397A7F0A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871" y="3265979"/>
            <a:ext cx="1225070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000" dirty="0">
                <a:ea typeface="SimSun" panose="02010600030101010101" pitchFamily="2" charset="-122"/>
              </a:rPr>
              <a:t>No  change</a:t>
            </a:r>
          </a:p>
        </p:txBody>
      </p:sp>
      <p:sp>
        <p:nvSpPr>
          <p:cNvPr id="27" name="Text Box 52">
            <a:extLst>
              <a:ext uri="{FF2B5EF4-FFF2-40B4-BE49-F238E27FC236}">
                <a16:creationId xmlns:a16="http://schemas.microsoft.com/office/drawing/2014/main" id="{60AB90F5-2F8F-4BD8-8FE4-D671DE13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594" y="2045123"/>
            <a:ext cx="818921" cy="24622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000" dirty="0">
                <a:latin typeface="+mn-lt"/>
                <a:ea typeface="SimSun" panose="02010600030101010101" pitchFamily="2" charset="-122"/>
              </a:rPr>
              <a:t>No  change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8B53AA-195C-424C-A42F-A56371861727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Text Box 52">
            <a:extLst>
              <a:ext uri="{FF2B5EF4-FFF2-40B4-BE49-F238E27FC236}">
                <a16:creationId xmlns:a16="http://schemas.microsoft.com/office/drawing/2014/main" id="{613F75C9-CAB8-4E47-B4DF-8899F6A8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964148"/>
            <a:ext cx="1121569" cy="553998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000" dirty="0">
                <a:latin typeface="+mn-lt"/>
                <a:ea typeface="SimSun" panose="02010600030101010101" pitchFamily="2" charset="-122"/>
              </a:rPr>
              <a:t>运输过程为散拼，中途装卸换车没有注意。</a:t>
            </a:r>
            <a:endParaRPr lang="en-US" altLang="zh-CN" sz="1000" dirty="0">
              <a:latin typeface="+mn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1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40080" y="932113"/>
            <a:ext cx="750770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D4: Root Cause Analysis </a:t>
            </a:r>
            <a:r>
              <a:rPr lang="zh-CN" altLang="en-US" dirty="0"/>
              <a:t>根本原因分析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1.Verification process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验证过程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人员</a:t>
            </a:r>
            <a:endParaRPr lang="en-US" altLang="zh-CN" sz="1400" dirty="0">
              <a:ea typeface="SimSun" panose="02010600030101010101" pitchFamily="2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ea typeface="SimSun" panose="02010600030101010101" pitchFamily="2" charset="-122"/>
              </a:rPr>
              <a:t>打包为三方物流人员，人员不固定，没有对新人员进行充分培训。</a:t>
            </a:r>
            <a:endParaRPr lang="en-US" altLang="zh-CN" sz="1400" dirty="0">
              <a:ea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C56D20-8BAD-4FA0-B422-E8F2F01AE356}"/>
              </a:ext>
            </a:extLst>
          </p:cNvPr>
          <p:cNvSpPr/>
          <p:nvPr/>
        </p:nvSpPr>
        <p:spPr>
          <a:xfrm>
            <a:off x="640080" y="1461089"/>
            <a:ext cx="798576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200" dirty="0">
              <a:ea typeface="SimSun" panose="02010600030101010101" pitchFamily="2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FECC34-D82F-4E44-8F80-6E59F50F341F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323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40080" y="932113"/>
            <a:ext cx="750770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D4: Root Cause Analysis </a:t>
            </a:r>
            <a:r>
              <a:rPr lang="zh-CN" altLang="en-US" dirty="0"/>
              <a:t>根本原因分析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2.Verification process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验证过程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料</a:t>
            </a:r>
            <a:endParaRPr lang="en-US" altLang="zh-CN" sz="1400" dirty="0">
              <a:ea typeface="SimSun" panose="02010600030101010101" pitchFamily="2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ea typeface="SimSun" panose="02010600030101010101" pitchFamily="2" charset="-122"/>
              </a:rPr>
              <a:t>防护纸板没有全面防护到位，运输过程打包带移位。</a:t>
            </a:r>
            <a:endParaRPr lang="en-US" altLang="zh-CN" sz="1400" dirty="0"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1400" dirty="0"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1400" dirty="0"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1400" dirty="0"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1400" dirty="0">
              <a:ea typeface="SimSun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C56D20-8BAD-4FA0-B422-E8F2F01AE356}"/>
              </a:ext>
            </a:extLst>
          </p:cNvPr>
          <p:cNvSpPr/>
          <p:nvPr/>
        </p:nvSpPr>
        <p:spPr>
          <a:xfrm>
            <a:off x="640080" y="1461089"/>
            <a:ext cx="798576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200" dirty="0">
              <a:ea typeface="SimSun" panose="02010600030101010101" pitchFamily="2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FECC34-D82F-4E44-8F80-6E59F50F341F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72C101-ABB0-42F4-B2DD-AE38721B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831" y="1589787"/>
            <a:ext cx="1869282" cy="20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0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40080" y="932113"/>
            <a:ext cx="75077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D4: Root Cause Analysis </a:t>
            </a:r>
            <a:r>
              <a:rPr lang="zh-CN" altLang="en-US" dirty="0"/>
              <a:t>根本原因分析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3.Verification process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验证过程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法</a:t>
            </a:r>
            <a:endParaRPr lang="en-US" altLang="zh-CN" sz="1400" dirty="0">
              <a:ea typeface="SimSun" panose="02010600030101010101" pitchFamily="2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C56D20-8BAD-4FA0-B422-E8F2F01AE356}"/>
              </a:ext>
            </a:extLst>
          </p:cNvPr>
          <p:cNvSpPr/>
          <p:nvPr/>
        </p:nvSpPr>
        <p:spPr>
          <a:xfrm>
            <a:off x="640080" y="1461089"/>
            <a:ext cx="798576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200" dirty="0">
              <a:ea typeface="SimSun" panose="02010600030101010101" pitchFamily="2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FECC34-D82F-4E44-8F80-6E59F50F341F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6AC578-1F8F-4C40-9764-F19460227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457" y="1828800"/>
            <a:ext cx="2112787" cy="1714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E29C7B0-DCD0-4815-99A9-F1FE43607A57}"/>
              </a:ext>
            </a:extLst>
          </p:cNvPr>
          <p:cNvSpPr/>
          <p:nvPr/>
        </p:nvSpPr>
        <p:spPr>
          <a:xfrm>
            <a:off x="835014" y="2547550"/>
            <a:ext cx="3729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200" dirty="0">
                <a:ea typeface="SimSun" panose="02010600030101010101" pitchFamily="2" charset="-122"/>
              </a:rPr>
              <a:t>运输方式为散拼，中途卸货人员装卸换车不当造成。</a:t>
            </a:r>
            <a:endParaRPr lang="en-US" altLang="zh-CN" sz="12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98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3767" y="912035"/>
            <a:ext cx="750770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D5: Choose and Implement Corrective Actions </a:t>
            </a:r>
            <a:r>
              <a:rPr lang="zh-CN" altLang="en-US" dirty="0"/>
              <a:t>选择并执行纠正措施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22ADAC3-7A1D-4241-A098-8765267F6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50754"/>
              </p:ext>
            </p:extLst>
          </p:nvPr>
        </p:nvGraphicFramePr>
        <p:xfrm>
          <a:off x="170661" y="1233858"/>
          <a:ext cx="8389572" cy="2997607"/>
        </p:xfrm>
        <a:graphic>
          <a:graphicData uri="http://schemas.openxmlformats.org/drawingml/2006/table">
            <a:tbl>
              <a:tblPr/>
              <a:tblGrid>
                <a:gridCol w="1762115">
                  <a:extLst>
                    <a:ext uri="{9D8B030D-6E8A-4147-A177-3AD203B41FA5}">
                      <a16:colId xmlns:a16="http://schemas.microsoft.com/office/drawing/2014/main" val="2027543206"/>
                    </a:ext>
                  </a:extLst>
                </a:gridCol>
                <a:gridCol w="2229597">
                  <a:extLst>
                    <a:ext uri="{9D8B030D-6E8A-4147-A177-3AD203B41FA5}">
                      <a16:colId xmlns:a16="http://schemas.microsoft.com/office/drawing/2014/main" val="16551922"/>
                    </a:ext>
                  </a:extLst>
                </a:gridCol>
                <a:gridCol w="995742">
                  <a:extLst>
                    <a:ext uri="{9D8B030D-6E8A-4147-A177-3AD203B41FA5}">
                      <a16:colId xmlns:a16="http://schemas.microsoft.com/office/drawing/2014/main" val="915958694"/>
                    </a:ext>
                  </a:extLst>
                </a:gridCol>
                <a:gridCol w="461794">
                  <a:extLst>
                    <a:ext uri="{9D8B030D-6E8A-4147-A177-3AD203B41FA5}">
                      <a16:colId xmlns:a16="http://schemas.microsoft.com/office/drawing/2014/main" val="2717450089"/>
                    </a:ext>
                  </a:extLst>
                </a:gridCol>
                <a:gridCol w="721552">
                  <a:extLst>
                    <a:ext uri="{9D8B030D-6E8A-4147-A177-3AD203B41FA5}">
                      <a16:colId xmlns:a16="http://schemas.microsoft.com/office/drawing/2014/main" val="1869686446"/>
                    </a:ext>
                  </a:extLst>
                </a:gridCol>
                <a:gridCol w="692690">
                  <a:extLst>
                    <a:ext uri="{9D8B030D-6E8A-4147-A177-3AD203B41FA5}">
                      <a16:colId xmlns:a16="http://schemas.microsoft.com/office/drawing/2014/main" val="2891693617"/>
                    </a:ext>
                  </a:extLst>
                </a:gridCol>
                <a:gridCol w="592582">
                  <a:extLst>
                    <a:ext uri="{9D8B030D-6E8A-4147-A177-3AD203B41FA5}">
                      <a16:colId xmlns:a16="http://schemas.microsoft.com/office/drawing/2014/main" val="893135142"/>
                    </a:ext>
                  </a:extLst>
                </a:gridCol>
                <a:gridCol w="933500">
                  <a:extLst>
                    <a:ext uri="{9D8B030D-6E8A-4147-A177-3AD203B41FA5}">
                      <a16:colId xmlns:a16="http://schemas.microsoft.com/office/drawing/2014/main" val="3991238799"/>
                    </a:ext>
                  </a:extLst>
                </a:gridCol>
              </a:tblGrid>
              <a:tr h="234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Cause factors          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Action Detail Description                      </a:t>
                      </a: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Responsibility</a:t>
                      </a: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Due date</a:t>
                      </a: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Evidence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Photo(if needed)</a:t>
                      </a:r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图示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76514"/>
                  </a:ext>
                </a:extLst>
              </a:tr>
              <a:tr h="23434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失效因素               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措施详细描述</a:t>
                      </a: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负责人</a:t>
                      </a: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状态</a:t>
                      </a: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完成日期</a:t>
                      </a: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证据</a:t>
                      </a: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改善前</a:t>
                      </a:r>
                    </a:p>
                  </a:txBody>
                  <a:tcPr marL="5268" marR="5268" marT="5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改善后</a:t>
                      </a:r>
                    </a:p>
                  </a:txBody>
                  <a:tcPr marL="5268" marR="5268" marT="5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8010"/>
                  </a:ext>
                </a:extLst>
              </a:tr>
              <a:tr h="472274">
                <a:tc rowSpan="2">
                  <a:txBody>
                    <a:bodyPr/>
                    <a:lstStyle/>
                    <a:p>
                      <a:pPr marL="0" marR="0" lvl="0" indent="0" algn="l" defTabSz="685793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ea typeface="SimSun" panose="02010600030101010101" pitchFamily="2" charset="-122"/>
                        </a:rPr>
                        <a:t>打包为三方物流人员，人员不固定，没有对新人员进行充分培训。</a:t>
                      </a:r>
                      <a:endParaRPr lang="en-US" altLang="zh-CN" sz="1100" dirty="0">
                        <a:ea typeface="SimSun" panose="02010600030101010101" pitchFamily="2" charset="-122"/>
                      </a:endParaRPr>
                    </a:p>
                    <a:p>
                      <a:pPr marL="0" marR="0" lvl="0" indent="0" algn="l" defTabSz="685793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1100" dirty="0">
                          <a:ea typeface="SimSun" panose="02010600030101010101" pitchFamily="2" charset="-122"/>
                        </a:rPr>
                        <a:t>固定人员，对三方物流人员培训。</a:t>
                      </a:r>
                      <a:endParaRPr lang="en-US" altLang="zh-CN" sz="1100" dirty="0">
                        <a:ea typeface="SimSun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dirty="0">
                          <a:ea typeface="SimSun" panose="02010600030101010101" pitchFamily="2" charset="-122"/>
                        </a:rPr>
                        <a:t>Rhonda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Open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601701"/>
                  </a:ext>
                </a:extLst>
              </a:tr>
              <a:tr h="736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出货前增加包装检验，并保留出货前照片。</a:t>
                      </a:r>
                      <a:endParaRPr lang="en-US" sz="1100" dirty="0"/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dirty="0">
                          <a:ea typeface="SimSun" panose="02010600030101010101" pitchFamily="2" charset="-122"/>
                        </a:rPr>
                        <a:t>Inspector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DONE</a:t>
                      </a: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2023-11-13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92156"/>
                  </a:ext>
                </a:extLst>
              </a:tr>
              <a:tr h="6838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ea typeface="SimSun" panose="02010600030101010101" pitchFamily="2" charset="-122"/>
                        </a:rPr>
                        <a:t>防护纸板没有全面防护到位，运输过程打包带移位。</a:t>
                      </a:r>
                      <a:endParaRPr lang="en-US" altLang="zh-CN" sz="1100" dirty="0">
                        <a:ea typeface="SimSun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增加防护方式，用防护纸卷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圈，再放纸板。已执行，等待到货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BK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反馈效果。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Jenny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Open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2023-11-13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476039"/>
                  </a:ext>
                </a:extLst>
              </a:tr>
              <a:tr h="6366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>
                          <a:ea typeface="SimSun" panose="02010600030101010101" pitchFamily="2" charset="-122"/>
                        </a:rPr>
                        <a:t>运输方式为散拼，中途卸货人员装卸换车不当造成。</a:t>
                      </a:r>
                      <a:endParaRPr lang="en-US" altLang="zh-CN" sz="1100" dirty="0">
                        <a:ea typeface="SimSun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增加物流公司送往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BK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的材料小心运输。每次装卸后存留照片，送达客户存留照片。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ea typeface="SimSun" panose="02010600030101010101" pitchFamily="2" charset="-122"/>
                        </a:rPr>
                        <a:t>Rhonda</a:t>
                      </a:r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Open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268" marR="5268" marT="5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497425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27E98764-2811-477C-954E-1EB542488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884" y="2264797"/>
            <a:ext cx="1316831" cy="6139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6F14D2A-B6CA-4D11-BA35-2BD79913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715" y="2965902"/>
            <a:ext cx="702773" cy="54250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C0F7B11-122F-45BC-930E-7D4804283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306" y="2965902"/>
            <a:ext cx="643514" cy="54250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81499AE-3B5E-4FEE-823A-5B770814C6D9}"/>
              </a:ext>
            </a:extLst>
          </p:cNvPr>
          <p:cNvSpPr txBox="1"/>
          <p:nvPr/>
        </p:nvSpPr>
        <p:spPr>
          <a:xfrm>
            <a:off x="3535954" y="506493"/>
            <a:ext cx="196473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+mj-lt"/>
              </a:rPr>
              <a:t>T5981</a:t>
            </a:r>
            <a:r>
              <a:rPr lang="zh-CN" altLang="en-US" sz="1200" b="1" dirty="0">
                <a:solidFill>
                  <a:srgbClr val="FF0000"/>
                </a:solidFill>
                <a:latin typeface="+mj-lt"/>
              </a:rPr>
              <a:t>外包装有打包带勒痕</a:t>
            </a:r>
            <a:endParaRPr lang="en-US" altLang="zh-CN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521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276FFEE6EA1F4D998E54808A31A111" ma:contentTypeVersion="13" ma:contentTypeDescription="新建文档。" ma:contentTypeScope="" ma:versionID="2134370d1d71edddfdcd801f601f09aa">
  <xsd:schema xmlns:xsd="http://www.w3.org/2001/XMLSchema" xmlns:xs="http://www.w3.org/2001/XMLSchema" xmlns:p="http://schemas.microsoft.com/office/2006/metadata/properties" xmlns:ns2="ea56db36-61b9-490b-9398-e2d621a3978c" xmlns:ns3="fab47132-3630-411d-a54d-cb7df4397a8c" targetNamespace="http://schemas.microsoft.com/office/2006/metadata/properties" ma:root="true" ma:fieldsID="0eda7d9d1f282284459018f59e0695eb" ns2:_="" ns3:_="">
    <xsd:import namespace="ea56db36-61b9-490b-9398-e2d621a3978c"/>
    <xsd:import namespace="fab47132-3630-411d-a54d-cb7df4397a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6db36-61b9-490b-9398-e2d621a397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3a9fa26-ee74-49a3-b733-d3f62de6fc85}" ma:internalName="TaxCatchAll" ma:showField="CatchAllData" ma:web="ea56db36-61b9-490b-9398-e2d621a39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47132-3630-411d-a54d-cb7df4397a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图像标记" ma:readOnly="false" ma:fieldId="{5cf76f15-5ced-4ddc-b409-7134ff3c332f}" ma:taxonomyMulti="true" ma:sspId="feda2b84-7b9c-4109-bb73-211c9f84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b47132-3630-411d-a54d-cb7df4397a8c">
      <Terms xmlns="http://schemas.microsoft.com/office/infopath/2007/PartnerControls"/>
    </lcf76f155ced4ddcb4097134ff3c332f>
    <TaxCatchAll xmlns="ea56db36-61b9-490b-9398-e2d621a3978c" xsi:nil="true"/>
  </documentManagement>
</p:properties>
</file>

<file path=customXml/itemProps1.xml><?xml version="1.0" encoding="utf-8"?>
<ds:datastoreItem xmlns:ds="http://schemas.openxmlformats.org/officeDocument/2006/customXml" ds:itemID="{596AFA18-1077-4794-83A6-4A54B56F648F}"/>
</file>

<file path=customXml/itemProps2.xml><?xml version="1.0" encoding="utf-8"?>
<ds:datastoreItem xmlns:ds="http://schemas.openxmlformats.org/officeDocument/2006/customXml" ds:itemID="{19A66EEE-A1E9-4122-9620-4F1B3C69D93F}"/>
</file>

<file path=customXml/itemProps3.xml><?xml version="1.0" encoding="utf-8"?>
<ds:datastoreItem xmlns:ds="http://schemas.openxmlformats.org/officeDocument/2006/customXml" ds:itemID="{422A2874-EE2D-4C1E-BB9F-5052E6E5550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4354</TotalTime>
  <Words>1116</Words>
  <Application>Microsoft Office PowerPoint</Application>
  <PresentationFormat>全屏显示(16:9)</PresentationFormat>
  <Paragraphs>273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굴림</vt:lpstr>
      <vt:lpstr>微软雅黑</vt:lpstr>
      <vt:lpstr>宋体</vt:lpstr>
      <vt:lpstr>宋体</vt:lpstr>
      <vt:lpstr>Arial</vt:lpstr>
      <vt:lpstr>Calibri</vt:lpstr>
      <vt:lpstr>Calibri Light</vt:lpstr>
      <vt:lpstr>Symbol</vt:lpstr>
      <vt:lpstr>Tahoma</vt:lpstr>
      <vt:lpstr>Wingdings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Nils Kilian</dc:creator>
  <cp:lastModifiedBy>Jenny Yang</cp:lastModifiedBy>
  <cp:revision>1930</cp:revision>
  <cp:lastPrinted>2017-01-11T14:14:51Z</cp:lastPrinted>
  <dcterms:created xsi:type="dcterms:W3CDTF">2016-11-23T11:45:19Z</dcterms:created>
  <dcterms:modified xsi:type="dcterms:W3CDTF">2023-11-14T07:14:23Z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0x0101004D276FFEE6EA1F4D998E54808A31A111</vt:lpwstr>
  </property>
</Properties>
</file>